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8B51C-AC3A-8044-802A-D7C9E63AA8EF}"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9CEC-44FF-194B-B843-2A7374BAA03B}" type="slidenum">
              <a:rPr lang="en-US" smtClean="0"/>
              <a:t>‹#›</a:t>
            </a:fld>
            <a:endParaRPr lang="en-US"/>
          </a:p>
        </p:txBody>
      </p:sp>
    </p:spTree>
    <p:extLst>
      <p:ext uri="{BB962C8B-B14F-4D97-AF65-F5344CB8AC3E}">
        <p14:creationId xmlns:p14="http://schemas.microsoft.com/office/powerpoint/2010/main" val="2296560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93% of economists agree, 0% disagree, and 7% are uncertain.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the 'Ask the experts' feature in the textbook. Source: IGM Economic Experts Panel, November 11, 2014 and March 27, 2013.</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819CEC-44FF-194B-B843-2A7374BAA03B}" type="slidenum">
              <a:rPr lang="en-US" smtClean="0"/>
              <a:t>14</a:t>
            </a:fld>
            <a:endParaRPr lang="en-US"/>
          </a:p>
        </p:txBody>
      </p:sp>
    </p:spTree>
    <p:extLst>
      <p:ext uri="{BB962C8B-B14F-4D97-AF65-F5344CB8AC3E}">
        <p14:creationId xmlns:p14="http://schemas.microsoft.com/office/powerpoint/2010/main" val="121834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49% of economists agree, 25% disagree, and 26% are uncertain.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the 'Ask the experts' feature in the textbook. </a:t>
            </a:r>
            <a:r>
              <a:rPr lang="en-US" sz="1200" kern="1200" smtClean="0">
                <a:solidFill>
                  <a:schemeClr val="tx1"/>
                </a:solidFill>
                <a:effectLst/>
                <a:latin typeface="+mn-lt"/>
                <a:ea typeface="+mn-ea"/>
                <a:cs typeface="+mn-cs"/>
              </a:rPr>
              <a:t>Source: IGM Economic Experts Panel, November 11, 2014 and March 27, 2013.</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74819CEC-44FF-194B-B843-2A7374BAA03B}" type="slidenum">
              <a:rPr lang="en-US" smtClean="0"/>
              <a:t>15</a:t>
            </a:fld>
            <a:endParaRPr lang="en-US"/>
          </a:p>
        </p:txBody>
      </p:sp>
    </p:spTree>
    <p:extLst>
      <p:ext uri="{BB962C8B-B14F-4D97-AF65-F5344CB8AC3E}">
        <p14:creationId xmlns:p14="http://schemas.microsoft.com/office/powerpoint/2010/main" val="48860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B01DF2-9DE0-BF43-BFCA-93CE15E62B0E}"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80140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1DF2-9DE0-BF43-BFCA-93CE15E62B0E}"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112813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1DF2-9DE0-BF43-BFCA-93CE15E62B0E}"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151224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1DF2-9DE0-BF43-BFCA-93CE15E62B0E}"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349276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01DF2-9DE0-BF43-BFCA-93CE15E62B0E}"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123062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B01DF2-9DE0-BF43-BFCA-93CE15E62B0E}"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15175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B01DF2-9DE0-BF43-BFCA-93CE15E62B0E}"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261503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01DF2-9DE0-BF43-BFCA-93CE15E62B0E}"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177045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01DF2-9DE0-BF43-BFCA-93CE15E62B0E}"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124249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01DF2-9DE0-BF43-BFCA-93CE15E62B0E}"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245730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01DF2-9DE0-BF43-BFCA-93CE15E62B0E}"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31F02-6BE5-AE44-A521-222FEEB08C4D}" type="slidenum">
              <a:rPr lang="en-US" smtClean="0"/>
              <a:t>‹#›</a:t>
            </a:fld>
            <a:endParaRPr lang="en-US"/>
          </a:p>
        </p:txBody>
      </p:sp>
    </p:spTree>
    <p:extLst>
      <p:ext uri="{BB962C8B-B14F-4D97-AF65-F5344CB8AC3E}">
        <p14:creationId xmlns:p14="http://schemas.microsoft.com/office/powerpoint/2010/main" val="779784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01DF2-9DE0-BF43-BFCA-93CE15E62B0E}"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31F02-6BE5-AE44-A521-222FEEB08C4D}" type="slidenum">
              <a:rPr lang="en-US" smtClean="0"/>
              <a:t>‹#›</a:t>
            </a:fld>
            <a:endParaRPr lang="en-US"/>
          </a:p>
        </p:txBody>
      </p:sp>
    </p:spTree>
    <p:extLst>
      <p:ext uri="{BB962C8B-B14F-4D97-AF65-F5344CB8AC3E}">
        <p14:creationId xmlns:p14="http://schemas.microsoft.com/office/powerpoint/2010/main" val="299042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8.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9.png"/><Relationship Id="rId1" Type="http://schemas.openxmlformats.org/officeDocument/2006/relationships/tags" Target="../tags/tag50.xml"/><Relationship Id="rId2"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image" Target="../media/image9.png"/><Relationship Id="rId1" Type="http://schemas.openxmlformats.org/officeDocument/2006/relationships/tags" Target="../tags/tag54.xml"/><Relationship Id="rId2"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7.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1-25 at 6.17.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592"/>
          </a:xfrm>
          <a:prstGeom prst="rect">
            <a:avLst/>
          </a:prstGeom>
        </p:spPr>
      </p:pic>
    </p:spTree>
    <p:extLst>
      <p:ext uri="{BB962C8B-B14F-4D97-AF65-F5344CB8AC3E}">
        <p14:creationId xmlns:p14="http://schemas.microsoft.com/office/powerpoint/2010/main" val="224387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870500" y="274638"/>
            <a:ext cx="4816299" cy="1143000"/>
          </a:xfrm>
        </p:spPr>
        <p:txBody>
          <a:bodyPr>
            <a:noAutofit/>
          </a:bodyPr>
          <a:lstStyle/>
          <a:p>
            <a:r>
              <a:rPr lang="en-US" altLang="en-US" sz="2800" dirty="0" smtClean="0">
                <a:ea typeface="MS PGothic" charset="-128"/>
              </a:rPr>
              <a:t>In the graph, the deadweight loss from the imposition of a $2 tariff is area</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2770285"/>
            <a:ext cx="4114800" cy="4525963"/>
          </a:xfrm>
        </p:spPr>
        <p:txBody>
          <a:bodyPr>
            <a:normAutofit/>
          </a:bodyPr>
          <a:lstStyle/>
          <a:p>
            <a:pPr marL="514350" indent="-514350">
              <a:buFont typeface="Arial" charset="0"/>
              <a:buAutoNum type="alphaUcPeriod"/>
            </a:pPr>
            <a:r>
              <a:rPr lang="en-US" altLang="en-US" sz="2400" dirty="0" smtClean="0">
                <a:ea typeface="MS PGothic" charset="-128"/>
              </a:rPr>
              <a:t>A + B + D + E + F + G</a:t>
            </a:r>
          </a:p>
          <a:p>
            <a:pPr marL="514350" indent="-514350">
              <a:buFont typeface="Arial" charset="0"/>
              <a:buAutoNum type="alphaUcPeriod"/>
            </a:pPr>
            <a:r>
              <a:rPr lang="en-US" altLang="en-US" sz="2400" dirty="0" smtClean="0">
                <a:ea typeface="MS PGothic" charset="-128"/>
              </a:rPr>
              <a:t>D + E + F + G</a:t>
            </a:r>
          </a:p>
          <a:p>
            <a:pPr marL="514350" indent="-514350">
              <a:buFont typeface="Arial" charset="0"/>
              <a:buAutoNum type="alphaUcPeriod"/>
            </a:pPr>
            <a:r>
              <a:rPr lang="en-US" altLang="en-US" sz="2400" dirty="0" smtClean="0">
                <a:ea typeface="MS PGothic" charset="-128"/>
              </a:rPr>
              <a:t>C + D + E + F + G</a:t>
            </a:r>
          </a:p>
          <a:p>
            <a:pPr marL="514350" indent="-514350">
              <a:buFont typeface="Arial" charset="0"/>
              <a:buAutoNum type="alphaUcPeriod"/>
            </a:pPr>
            <a:r>
              <a:rPr lang="en-US" altLang="en-US" sz="2400" dirty="0" smtClean="0">
                <a:ea typeface="MS PGothic" charset="-128"/>
              </a:rPr>
              <a:t>D + G</a:t>
            </a:r>
            <a:endParaRPr lang="en-US" altLang="en-US" sz="2400" dirty="0">
              <a:ea typeface="MS PGothic" charset="-128"/>
            </a:endParaRPr>
          </a:p>
        </p:txBody>
      </p:sp>
      <p:pic>
        <p:nvPicPr>
          <p:cNvPr id="2" name="TPChart" descr="DDAE6B0B3B8B4FB0BA57527BB0B95302Chart2017012522010471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B7F344A644654A58BACFEFF764E8CBD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04" y="227551"/>
            <a:ext cx="3700497" cy="2380174"/>
          </a:xfrm>
          <a:prstGeom prst="rect">
            <a:avLst/>
          </a:prstGeom>
        </p:spPr>
      </p:pic>
      <p:sp>
        <p:nvSpPr>
          <p:cNvPr id="4" name="CAI1"/>
          <p:cNvSpPr/>
          <p:nvPr>
            <p:custDataLst>
              <p:tags r:id="rId4"/>
            </p:custDataLst>
          </p:nvPr>
        </p:nvSpPr>
        <p:spPr>
          <a:xfrm rot="10800000">
            <a:off x="223520" y="4156956"/>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A U.S. tariff on the import of sugar makes the domestic price of sugar</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92500" lnSpcReduction="10000"/>
          </a:bodyPr>
          <a:lstStyle/>
          <a:p>
            <a:pPr marL="514350" indent="-514350">
              <a:buFont typeface="Arial" charset="0"/>
              <a:buAutoNum type="alphaUcPeriod"/>
            </a:pPr>
            <a:r>
              <a:rPr lang="en-US" altLang="en-US" smtClean="0">
                <a:ea typeface="MS PGothic" charset="-128"/>
              </a:rPr>
              <a:t>and U.S. consumer surplus higher.</a:t>
            </a:r>
          </a:p>
          <a:p>
            <a:pPr marL="514350" indent="-514350">
              <a:buFont typeface="Arial" charset="0"/>
              <a:buAutoNum type="alphaUcPeriod"/>
            </a:pPr>
            <a:r>
              <a:rPr lang="en-US" altLang="en-US" smtClean="0">
                <a:ea typeface="MS PGothic" charset="-128"/>
              </a:rPr>
              <a:t>higher and U.S. consumer surplus lower.</a:t>
            </a:r>
          </a:p>
          <a:p>
            <a:pPr marL="514350" indent="-514350">
              <a:buFont typeface="Arial" charset="0"/>
              <a:buAutoNum type="alphaUcPeriod"/>
            </a:pPr>
            <a:r>
              <a:rPr lang="en-US" altLang="en-US" smtClean="0">
                <a:ea typeface="MS PGothic" charset="-128"/>
              </a:rPr>
              <a:t>lower and U.S. consumer surplus higher.</a:t>
            </a:r>
          </a:p>
          <a:p>
            <a:pPr marL="514350" indent="-514350">
              <a:buFont typeface="Arial" charset="0"/>
              <a:buAutoNum type="alphaUcPeriod"/>
            </a:pPr>
            <a:r>
              <a:rPr lang="en-US" altLang="en-US" smtClean="0">
                <a:ea typeface="MS PGothic" charset="-128"/>
              </a:rPr>
              <a:t>and U.S. consumer surplus lower.</a:t>
            </a:r>
            <a:endParaRPr lang="en-US" altLang="en-US" dirty="0">
              <a:ea typeface="MS PGothic" charset="-128"/>
            </a:endParaRPr>
          </a:p>
        </p:txBody>
      </p:sp>
      <p:pic>
        <p:nvPicPr>
          <p:cNvPr id="2" name="TPChart" descr="A6FC7E64596C4AF79D3720496A024449Chart2017012522010673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32080" y="2604347"/>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A U.S. tariff on the import of sugar means that domestic producers of sugar</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sell more and have a higher revenue.</a:t>
            </a:r>
          </a:p>
          <a:p>
            <a:pPr marL="514350" indent="-514350">
              <a:buFont typeface="Arial" charset="0"/>
              <a:buAutoNum type="alphaUcPeriod"/>
            </a:pPr>
            <a:r>
              <a:rPr lang="en-US" altLang="en-US" smtClean="0">
                <a:ea typeface="MS PGothic" charset="-128"/>
              </a:rPr>
              <a:t>sell more but have a lower revenue.</a:t>
            </a:r>
          </a:p>
          <a:p>
            <a:pPr marL="514350" indent="-514350">
              <a:buFont typeface="Arial" charset="0"/>
              <a:buAutoNum type="alphaUcPeriod"/>
            </a:pPr>
            <a:r>
              <a:rPr lang="en-US" altLang="en-US" smtClean="0">
                <a:ea typeface="MS PGothic" charset="-128"/>
              </a:rPr>
              <a:t>sell less but have a higher revenue.</a:t>
            </a:r>
          </a:p>
          <a:p>
            <a:pPr marL="514350" indent="-514350">
              <a:buFont typeface="Arial" charset="0"/>
              <a:buAutoNum type="alphaUcPeriod"/>
            </a:pPr>
            <a:r>
              <a:rPr lang="en-US" altLang="en-US" smtClean="0">
                <a:ea typeface="MS PGothic" charset="-128"/>
              </a:rPr>
              <a:t>sell less and have a lower revenue.</a:t>
            </a:r>
            <a:endParaRPr lang="en-US" altLang="en-US" dirty="0">
              <a:ea typeface="MS PGothic" charset="-128"/>
            </a:endParaRPr>
          </a:p>
        </p:txBody>
      </p:sp>
      <p:pic>
        <p:nvPicPr>
          <p:cNvPr id="2" name="TPChart" descr="9B919C6FF05248B8A3FE0A1BA3813146Chart2017012522010773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71120" y="1806787"/>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274638"/>
            <a:ext cx="8463044" cy="1143000"/>
          </a:xfrm>
        </p:spPr>
        <p:txBody>
          <a:bodyPr>
            <a:noAutofit/>
          </a:bodyPr>
          <a:lstStyle/>
          <a:p>
            <a:r>
              <a:rPr lang="en-US" altLang="en-US" sz="2800" dirty="0" smtClean="0">
                <a:ea typeface="MS PGothic" charset="-128"/>
              </a:rPr>
              <a:t>Opponents of free trade often argue that trade with other countries destroys domestic jobs. If you are a proponent of free trade, what would your argument be?</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free trade creates jobs in the industries we have comparative advantage.</a:t>
            </a:r>
          </a:p>
          <a:p>
            <a:pPr marL="514350" indent="-514350">
              <a:buFont typeface="Arial" charset="0"/>
              <a:buAutoNum type="alphaUcPeriod"/>
            </a:pPr>
            <a:r>
              <a:rPr lang="en-US" altLang="en-US" smtClean="0">
                <a:ea typeface="MS PGothic" charset="-128"/>
              </a:rPr>
              <a:t>free trade allows the society to enjoy a higher standard of living as a whole.</a:t>
            </a:r>
          </a:p>
          <a:p>
            <a:pPr marL="514350" indent="-514350">
              <a:buFont typeface="Arial" charset="0"/>
              <a:buAutoNum type="alphaUcPeriod"/>
            </a:pPr>
            <a:r>
              <a:rPr lang="en-US" altLang="en-US" smtClean="0">
                <a:ea typeface="MS PGothic" charset="-128"/>
              </a:rPr>
              <a:t>workers that lost their jobs because of free trade will eventually find jobs in the industries we have comparative advantage.</a:t>
            </a:r>
          </a:p>
          <a:p>
            <a:pPr marL="514350" indent="-514350">
              <a:buFont typeface="Arial" charset="0"/>
              <a:buAutoNum type="alphaUcPeriod"/>
            </a:pPr>
            <a:r>
              <a:rPr lang="en-US" altLang="en-US" smtClean="0">
                <a:ea typeface="MS PGothic" charset="-128"/>
              </a:rPr>
              <a:t>All of the above are good arguments for free trade.</a:t>
            </a:r>
            <a:endParaRPr lang="en-US" altLang="en-US" dirty="0">
              <a:ea typeface="MS PGothic" charset="-128"/>
            </a:endParaRPr>
          </a:p>
        </p:txBody>
      </p:sp>
      <p:pic>
        <p:nvPicPr>
          <p:cNvPr id="2" name="TPChart" descr="E3C9716C3B47434AADE09C684AAA35D8Chart2017012522010875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4819397"/>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dirty="0" smtClean="0">
                <a:ea typeface="MS PGothic" charset="-128"/>
              </a:rPr>
              <a:t>“Past major trade deals have benefited most Americans.”</a:t>
            </a:r>
            <a:endParaRPr lang="en-US" altLang="en-US"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agree</a:t>
            </a:r>
          </a:p>
          <a:p>
            <a:pPr marL="514350" indent="-514350">
              <a:buFont typeface="Arial" charset="0"/>
              <a:buAutoNum type="alphaUcPeriod"/>
            </a:pPr>
            <a:r>
              <a:rPr lang="en-US" altLang="en-US" smtClean="0">
                <a:ea typeface="MS PGothic" charset="-128"/>
              </a:rPr>
              <a:t>disagree</a:t>
            </a:r>
          </a:p>
          <a:p>
            <a:pPr marL="514350" indent="-514350">
              <a:buFont typeface="Arial" charset="0"/>
              <a:buAutoNum type="alphaUcPeriod"/>
            </a:pPr>
            <a:r>
              <a:rPr lang="en-US" altLang="en-US" smtClean="0">
                <a:ea typeface="MS PGothic" charset="-128"/>
              </a:rPr>
              <a:t>uncertain</a:t>
            </a:r>
            <a:endParaRPr lang="en-US" altLang="en-US" dirty="0">
              <a:ea typeface="MS PGothic" charset="-128"/>
            </a:endParaRPr>
          </a:p>
        </p:txBody>
      </p:sp>
      <p:pic>
        <p:nvPicPr>
          <p:cNvPr id="2" name="TPChart" descr="61F39AADD454466FAD2286AAE12C9FEAChart20170125220109766.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“Refusing to liberalize trade unless partner countries adopt new labor or environmental rules is a bad policy, because even if the new standards would reduce distortions on some dimensions, such a policy involves threatening to maintain large distortions in the form of restricted trade.”</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z="2800" dirty="0" smtClean="0">
                <a:ea typeface="MS PGothic" charset="-128"/>
              </a:rPr>
              <a:t>agree</a:t>
            </a:r>
          </a:p>
          <a:p>
            <a:pPr marL="514350" indent="-514350">
              <a:buFont typeface="Arial" charset="0"/>
              <a:buAutoNum type="alphaUcPeriod"/>
            </a:pPr>
            <a:r>
              <a:rPr lang="en-US" altLang="en-US" sz="2800" dirty="0" smtClean="0">
                <a:ea typeface="MS PGothic" charset="-128"/>
              </a:rPr>
              <a:t>disagree</a:t>
            </a:r>
          </a:p>
          <a:p>
            <a:pPr marL="514350" indent="-514350">
              <a:buFont typeface="Arial" charset="0"/>
              <a:buAutoNum type="alphaUcPeriod"/>
            </a:pPr>
            <a:r>
              <a:rPr lang="en-US" altLang="en-US" sz="2800" dirty="0" smtClean="0">
                <a:ea typeface="MS PGothic" charset="-128"/>
              </a:rPr>
              <a:t>uncertain</a:t>
            </a:r>
            <a:endParaRPr lang="en-US" altLang="en-US" sz="2800" dirty="0">
              <a:ea typeface="MS PGothic" charset="-128"/>
            </a:endParaRPr>
          </a:p>
        </p:txBody>
      </p:sp>
      <p:pic>
        <p:nvPicPr>
          <p:cNvPr id="2" name="TPChart" descr="79451B7CFEE84698B89C7556FADC6597Chart20170125220110699.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82880" y="176022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Consumers in an importing country would benefit from the imposition of a tariff.</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C836A8AE482941F7AA6E016D66581535Chart2017012522005762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457200" y="274638"/>
            <a:ext cx="8543046" cy="1143000"/>
          </a:xfrm>
        </p:spPr>
        <p:txBody>
          <a:bodyPr>
            <a:noAutofit/>
          </a:bodyPr>
          <a:lstStyle/>
          <a:p>
            <a:pPr eaLnBrk="1" hangingPunct="1"/>
            <a:r>
              <a:rPr lang="en-US" altLang="en-US" sz="2800" dirty="0" smtClean="0">
                <a:ea typeface="MS PGothic" charset="-128"/>
              </a:rPr>
              <a:t>Using a tariff to protect developing industries until they mature and are able to compete with foreign firms benefits all consumers and producers in the domestic country.</a:t>
            </a:r>
            <a:endParaRPr lang="en-US" altLang="en-US" sz="28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BD8277AF51E84A2BABF02EFAC1F684EEChart2017012522005880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457200" y="457200"/>
            <a:ext cx="8229600" cy="1143000"/>
          </a:xfrm>
        </p:spPr>
        <p:txBody>
          <a:bodyPr>
            <a:noAutofit/>
          </a:bodyPr>
          <a:lstStyle/>
          <a:p>
            <a:pPr eaLnBrk="1" hangingPunct="1"/>
            <a:r>
              <a:rPr lang="en-US" altLang="en-US" sz="2800" dirty="0" smtClean="0">
                <a:ea typeface="MS PGothic" charset="-128"/>
              </a:rPr>
              <a:t>The world price of feta cheese is below the price that would prevail in Greece in the absence of trade. With free trade, Greece would become an importer of feta cheese.</a:t>
            </a:r>
            <a:endParaRPr lang="en-US" altLang="en-US" sz="2800" dirty="0">
              <a:ea typeface="MS PGothic" charset="-128"/>
            </a:endParaRPr>
          </a:p>
        </p:txBody>
      </p:sp>
      <p:sp>
        <p:nvSpPr>
          <p:cNvPr id="2051" name="TPAnswers"/>
          <p:cNvSpPr>
            <a:spLocks noGrp="1"/>
          </p:cNvSpPr>
          <p:nvPr>
            <p:ph idx="1"/>
            <p:custDataLst>
              <p:tags r:id="rId2"/>
            </p:custDataLst>
          </p:nvPr>
        </p:nvSpPr>
        <p:spPr>
          <a:xfrm>
            <a:off x="535940" y="2489095"/>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369CC5579AE74C75AF3267E8B70B7A9EChart2017012522005973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76487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When a country allows trade and becomes an exporter of a good</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producer surplus from that good rises and consumer surplus from that good falls.</a:t>
            </a:r>
          </a:p>
          <a:p>
            <a:pPr marL="514350" indent="-514350">
              <a:buFont typeface="Arial" charset="0"/>
              <a:buAutoNum type="alphaUcPeriod"/>
            </a:pPr>
            <a:r>
              <a:rPr lang="en-US" altLang="en-US" smtClean="0">
                <a:ea typeface="MS PGothic" charset="-128"/>
              </a:rPr>
              <a:t>producer and consumer surplus from that good rise.</a:t>
            </a:r>
          </a:p>
          <a:p>
            <a:pPr marL="514350" indent="-514350">
              <a:buFont typeface="Arial" charset="0"/>
              <a:buAutoNum type="alphaUcPeriod"/>
            </a:pPr>
            <a:r>
              <a:rPr lang="en-US" altLang="en-US" smtClean="0">
                <a:ea typeface="MS PGothic" charset="-128"/>
              </a:rPr>
              <a:t>producer and consumer surplus from that good fall.</a:t>
            </a:r>
          </a:p>
          <a:p>
            <a:pPr marL="514350" indent="-514350">
              <a:buFont typeface="Arial" charset="0"/>
              <a:buAutoNum type="alphaUcPeriod"/>
            </a:pPr>
            <a:r>
              <a:rPr lang="en-US" altLang="en-US" smtClean="0">
                <a:ea typeface="MS PGothic" charset="-128"/>
              </a:rPr>
              <a:t>producer surplus from the good falls, and consumer surplus from that good rises.</a:t>
            </a:r>
            <a:endParaRPr lang="en-US" altLang="en-US" dirty="0">
              <a:ea typeface="MS PGothic" charset="-128"/>
            </a:endParaRPr>
          </a:p>
        </p:txBody>
      </p:sp>
      <p:pic>
        <p:nvPicPr>
          <p:cNvPr id="2" name="TPChart" descr="2C2C2B265F42498C884A1AF9DE341319Chart2017012522010066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1734820"/>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860106" y="274638"/>
            <a:ext cx="4826694" cy="1143000"/>
          </a:xfrm>
        </p:spPr>
        <p:txBody>
          <a:bodyPr>
            <a:noAutofit/>
          </a:bodyPr>
          <a:lstStyle/>
          <a:p>
            <a:r>
              <a:rPr lang="en-US" altLang="en-US" sz="2400" dirty="0" smtClean="0">
                <a:ea typeface="MS PGothic" charset="-128"/>
              </a:rPr>
              <a:t>Italy's steel market is represented in the graph. When Italy begins to trade with other countries, it will increase</a:t>
            </a:r>
            <a:endParaRPr lang="en-US" altLang="en-US" sz="2400" dirty="0">
              <a:ea typeface="MS PGothic" charset="-128"/>
            </a:endParaRPr>
          </a:p>
        </p:txBody>
      </p:sp>
      <p:sp>
        <p:nvSpPr>
          <p:cNvPr id="13314" name="TPAnswers"/>
          <p:cNvSpPr>
            <a:spLocks noGrp="1"/>
          </p:cNvSpPr>
          <p:nvPr>
            <p:ph idx="1"/>
            <p:custDataLst>
              <p:tags r:id="rId2"/>
            </p:custDataLst>
          </p:nvPr>
        </p:nvSpPr>
        <p:spPr>
          <a:xfrm>
            <a:off x="393700" y="3460336"/>
            <a:ext cx="4114800" cy="4525963"/>
          </a:xfrm>
        </p:spPr>
        <p:txBody>
          <a:bodyPr>
            <a:noAutofit/>
          </a:bodyPr>
          <a:lstStyle/>
          <a:p>
            <a:pPr marL="514350" indent="-514350">
              <a:buFont typeface="Arial" charset="0"/>
              <a:buAutoNum type="alphaUcPeriod"/>
            </a:pPr>
            <a:r>
              <a:rPr lang="en-US" altLang="en-US" sz="1800" dirty="0" smtClean="0">
                <a:ea typeface="MS PGothic" charset="-128"/>
              </a:rPr>
              <a:t>exports of steel until the domestic price falls to the world price.</a:t>
            </a:r>
          </a:p>
          <a:p>
            <a:pPr marL="514350" indent="-514350">
              <a:buFont typeface="Arial" charset="0"/>
              <a:buAutoNum type="alphaUcPeriod"/>
            </a:pPr>
            <a:r>
              <a:rPr lang="en-US" altLang="en-US" sz="1800" dirty="0" smtClean="0">
                <a:ea typeface="MS PGothic" charset="-128"/>
              </a:rPr>
              <a:t>exports of steel until the world price rises to the domestic price.</a:t>
            </a:r>
          </a:p>
          <a:p>
            <a:pPr marL="514350" indent="-514350">
              <a:buFont typeface="Arial" charset="0"/>
              <a:buAutoNum type="alphaUcPeriod"/>
            </a:pPr>
            <a:r>
              <a:rPr lang="en-US" altLang="en-US" sz="1800" dirty="0" smtClean="0">
                <a:ea typeface="MS PGothic" charset="-128"/>
              </a:rPr>
              <a:t>imports of steel until the world price rises to the domestic price.</a:t>
            </a:r>
          </a:p>
          <a:p>
            <a:pPr marL="514350" indent="-514350">
              <a:buFont typeface="Arial" charset="0"/>
              <a:buAutoNum type="alphaUcPeriod"/>
            </a:pPr>
            <a:r>
              <a:rPr lang="en-US" altLang="en-US" sz="1800" dirty="0" smtClean="0">
                <a:ea typeface="MS PGothic" charset="-128"/>
              </a:rPr>
              <a:t>imports of steel until the domestic price falls to the world price.</a:t>
            </a:r>
            <a:endParaRPr lang="en-US" altLang="en-US" sz="1800" dirty="0">
              <a:ea typeface="MS PGothic" charset="-128"/>
            </a:endParaRPr>
          </a:p>
        </p:txBody>
      </p:sp>
      <p:pic>
        <p:nvPicPr>
          <p:cNvPr id="2" name="TPChart" descr="CE5322F305FF43F1B1453262F7617FD9Chart2017012522010166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AF98F8ABC8C4451B968CD7F74CFB8E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007" y="180096"/>
            <a:ext cx="3684037" cy="2840207"/>
          </a:xfrm>
          <a:prstGeom prst="rect">
            <a:avLst/>
          </a:prstGeom>
        </p:spPr>
      </p:pic>
      <p:sp>
        <p:nvSpPr>
          <p:cNvPr id="4" name="CAI1"/>
          <p:cNvSpPr/>
          <p:nvPr>
            <p:custDataLst>
              <p:tags r:id="rId4"/>
            </p:custDataLst>
          </p:nvPr>
        </p:nvSpPr>
        <p:spPr>
          <a:xfrm rot="10800000">
            <a:off x="170180" y="5354837"/>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490094" y="274638"/>
            <a:ext cx="5196705" cy="1143000"/>
          </a:xfrm>
        </p:spPr>
        <p:txBody>
          <a:bodyPr>
            <a:noAutofit/>
          </a:bodyPr>
          <a:lstStyle/>
          <a:p>
            <a:r>
              <a:rPr lang="en-US" altLang="en-US" sz="2400" dirty="0" smtClean="0">
                <a:ea typeface="MS PGothic" charset="-128"/>
              </a:rPr>
              <a:t>Refer to the graph. If the country shown does not engage in trade, consumer surplus is area</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3370330"/>
            <a:ext cx="4114800" cy="4525963"/>
          </a:xfrm>
        </p:spPr>
        <p:txBody>
          <a:bodyPr>
            <a:normAutofit/>
          </a:bodyPr>
          <a:lstStyle/>
          <a:p>
            <a:pPr marL="514350" indent="-514350">
              <a:buFont typeface="Arial" charset="0"/>
              <a:buAutoNum type="alphaUcPeriod"/>
            </a:pPr>
            <a:r>
              <a:rPr lang="en-US" altLang="en-US" sz="2400" dirty="0" smtClean="0">
                <a:ea typeface="MS PGothic" charset="-128"/>
              </a:rPr>
              <a:t>A.</a:t>
            </a:r>
          </a:p>
          <a:p>
            <a:pPr marL="514350" indent="-514350">
              <a:buFont typeface="Arial" charset="0"/>
              <a:buAutoNum type="alphaUcPeriod"/>
            </a:pPr>
            <a:r>
              <a:rPr lang="en-US" altLang="en-US" sz="2400" dirty="0" smtClean="0">
                <a:ea typeface="MS PGothic" charset="-128"/>
              </a:rPr>
              <a:t>B.</a:t>
            </a:r>
          </a:p>
          <a:p>
            <a:pPr marL="514350" indent="-514350">
              <a:buFont typeface="Arial" charset="0"/>
              <a:buAutoNum type="alphaUcPeriod"/>
            </a:pPr>
            <a:r>
              <a:rPr lang="en-US" altLang="en-US" sz="2400" dirty="0" smtClean="0">
                <a:ea typeface="MS PGothic" charset="-128"/>
              </a:rPr>
              <a:t>C.</a:t>
            </a:r>
          </a:p>
          <a:p>
            <a:pPr marL="514350" indent="-514350">
              <a:buFont typeface="Arial" charset="0"/>
              <a:buAutoNum type="alphaUcPeriod"/>
            </a:pPr>
            <a:r>
              <a:rPr lang="en-US" altLang="en-US" sz="2400" dirty="0" smtClean="0">
                <a:ea typeface="MS PGothic" charset="-128"/>
              </a:rPr>
              <a:t>A + B + C</a:t>
            </a:r>
            <a:endParaRPr lang="en-US" altLang="en-US" sz="2400" dirty="0">
              <a:ea typeface="MS PGothic" charset="-128"/>
            </a:endParaRPr>
          </a:p>
        </p:txBody>
      </p:sp>
      <p:pic>
        <p:nvPicPr>
          <p:cNvPr id="2" name="TPChart" descr="7C3A9310FAE840F59E4E873DB0C28FF8Chart2017012522010267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F4E6E030F45B4DC4B2545A125CE1BA2F.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007" y="274638"/>
            <a:ext cx="3010082" cy="2325972"/>
          </a:xfrm>
          <a:prstGeom prst="rect">
            <a:avLst/>
          </a:prstGeom>
        </p:spPr>
      </p:pic>
      <p:sp>
        <p:nvSpPr>
          <p:cNvPr id="4" name="CAI1"/>
          <p:cNvSpPr/>
          <p:nvPr>
            <p:custDataLst>
              <p:tags r:id="rId4"/>
            </p:custDataLst>
          </p:nvPr>
        </p:nvSpPr>
        <p:spPr>
          <a:xfrm rot="10800000">
            <a:off x="223520" y="3513417"/>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970110" y="274638"/>
            <a:ext cx="4716690" cy="1143000"/>
          </a:xfrm>
        </p:spPr>
        <p:txBody>
          <a:bodyPr>
            <a:noAutofit/>
          </a:bodyPr>
          <a:lstStyle/>
          <a:p>
            <a:r>
              <a:rPr lang="en-US" altLang="en-US" sz="2800" dirty="0" smtClean="0">
                <a:ea typeface="MS PGothic" charset="-128"/>
              </a:rPr>
              <a:t>Refer to the graph. If the country shown engages in trade, consumer surplus is area</a:t>
            </a:r>
            <a:endParaRPr lang="en-US" altLang="en-US" sz="2800" dirty="0">
              <a:ea typeface="MS PGothic" charset="-128"/>
            </a:endParaRPr>
          </a:p>
        </p:txBody>
      </p:sp>
      <p:sp>
        <p:nvSpPr>
          <p:cNvPr id="13314" name="TPAnswers"/>
          <p:cNvSpPr>
            <a:spLocks noGrp="1"/>
          </p:cNvSpPr>
          <p:nvPr>
            <p:ph idx="1"/>
            <p:custDataLst>
              <p:tags r:id="rId2"/>
            </p:custDataLst>
          </p:nvPr>
        </p:nvSpPr>
        <p:spPr>
          <a:xfrm>
            <a:off x="393700" y="3440335"/>
            <a:ext cx="4114800" cy="4525963"/>
          </a:xfrm>
        </p:spPr>
        <p:txBody>
          <a:bodyPr>
            <a:normAutofit/>
          </a:bodyPr>
          <a:lstStyle/>
          <a:p>
            <a:pPr marL="514350" indent="-514350">
              <a:buFont typeface="Arial" charset="0"/>
              <a:buAutoNum type="alphaUcPeriod"/>
            </a:pPr>
            <a:r>
              <a:rPr lang="en-US" altLang="en-US" sz="2400" dirty="0" smtClean="0">
                <a:ea typeface="MS PGothic" charset="-128"/>
              </a:rPr>
              <a:t>A.</a:t>
            </a:r>
          </a:p>
          <a:p>
            <a:pPr marL="514350" indent="-514350">
              <a:buFont typeface="Arial" charset="0"/>
              <a:buAutoNum type="alphaUcPeriod"/>
            </a:pPr>
            <a:r>
              <a:rPr lang="en-US" altLang="en-US" sz="2400" dirty="0" smtClean="0">
                <a:ea typeface="MS PGothic" charset="-128"/>
              </a:rPr>
              <a:t>A+B.</a:t>
            </a:r>
          </a:p>
          <a:p>
            <a:pPr marL="514350" indent="-514350">
              <a:buFont typeface="Arial" charset="0"/>
              <a:buAutoNum type="alphaUcPeriod"/>
            </a:pPr>
            <a:r>
              <a:rPr lang="en-US" altLang="en-US" sz="2400" dirty="0" smtClean="0">
                <a:ea typeface="MS PGothic" charset="-128"/>
              </a:rPr>
              <a:t>A+B+C.</a:t>
            </a:r>
          </a:p>
          <a:p>
            <a:pPr marL="514350" indent="-514350">
              <a:buFont typeface="Arial" charset="0"/>
              <a:buAutoNum type="alphaUcPeriod"/>
            </a:pPr>
            <a:r>
              <a:rPr lang="en-US" altLang="en-US" sz="2400" dirty="0" smtClean="0">
                <a:ea typeface="MS PGothic" charset="-128"/>
              </a:rPr>
              <a:t>A+B+D.</a:t>
            </a:r>
            <a:endParaRPr lang="en-US" altLang="en-US" sz="2400" dirty="0">
              <a:ea typeface="MS PGothic" charset="-128"/>
            </a:endParaRPr>
          </a:p>
        </p:txBody>
      </p:sp>
      <p:pic>
        <p:nvPicPr>
          <p:cNvPr id="2" name="TPChart" descr="A5C12B6DB694423DA3AF6A99A55339BDChart2017012522010369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413D56487990443C8994B85A2C77DFD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007" y="225706"/>
            <a:ext cx="3600098" cy="2748988"/>
          </a:xfrm>
          <a:prstGeom prst="rect">
            <a:avLst/>
          </a:prstGeom>
        </p:spPr>
      </p:pic>
      <p:sp>
        <p:nvSpPr>
          <p:cNvPr id="4" name="CAI1"/>
          <p:cNvSpPr/>
          <p:nvPr>
            <p:custDataLst>
              <p:tags r:id="rId4"/>
            </p:custDataLst>
          </p:nvPr>
        </p:nvSpPr>
        <p:spPr>
          <a:xfrm rot="10800000">
            <a:off x="160020" y="4388093"/>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917231" y="274638"/>
            <a:ext cx="4986698" cy="1143000"/>
          </a:xfrm>
        </p:spPr>
        <p:txBody>
          <a:bodyPr>
            <a:noAutofit/>
          </a:bodyPr>
          <a:lstStyle/>
          <a:p>
            <a:r>
              <a:rPr lang="en-US" altLang="en-US" sz="2000" dirty="0" smtClean="0">
                <a:ea typeface="MS PGothic" charset="-128"/>
              </a:rPr>
              <a:t>Sweden’s market for towels is represented in the graph. If the Swedish government imposes a $2 tariff on the import of towels, the price and quantity purchased on the domestic market would be:</a:t>
            </a:r>
            <a:endParaRPr lang="en-US" altLang="en-US" sz="2000" dirty="0">
              <a:ea typeface="MS PGothic" charset="-128"/>
            </a:endParaRPr>
          </a:p>
        </p:txBody>
      </p:sp>
      <p:sp>
        <p:nvSpPr>
          <p:cNvPr id="13314" name="TPAnswers"/>
          <p:cNvSpPr>
            <a:spLocks noGrp="1"/>
          </p:cNvSpPr>
          <p:nvPr>
            <p:ph idx="1"/>
            <p:custDataLst>
              <p:tags r:id="rId2"/>
            </p:custDataLst>
          </p:nvPr>
        </p:nvSpPr>
        <p:spPr>
          <a:xfrm>
            <a:off x="393700" y="2940298"/>
            <a:ext cx="4114800" cy="4525963"/>
          </a:xfrm>
        </p:spPr>
        <p:txBody>
          <a:bodyPr>
            <a:normAutofit/>
          </a:bodyPr>
          <a:lstStyle/>
          <a:p>
            <a:pPr marL="514350" indent="-514350">
              <a:buFont typeface="Arial" charset="0"/>
              <a:buAutoNum type="alphaUcPeriod"/>
            </a:pPr>
            <a:r>
              <a:rPr lang="en-US" altLang="en-US" sz="2000" dirty="0" smtClean="0">
                <a:ea typeface="MS PGothic" charset="-128"/>
              </a:rPr>
              <a:t>$8, 40</a:t>
            </a:r>
          </a:p>
          <a:p>
            <a:pPr marL="514350" indent="-514350">
              <a:buFont typeface="Arial" charset="0"/>
              <a:buAutoNum type="alphaUcPeriod"/>
            </a:pPr>
            <a:r>
              <a:rPr lang="en-US" altLang="en-US" sz="2000" dirty="0" smtClean="0">
                <a:ea typeface="MS PGothic" charset="-128"/>
              </a:rPr>
              <a:t>$8, 30</a:t>
            </a:r>
          </a:p>
          <a:p>
            <a:pPr marL="514350" indent="-514350">
              <a:buFont typeface="Arial" charset="0"/>
              <a:buAutoNum type="alphaUcPeriod"/>
            </a:pPr>
            <a:r>
              <a:rPr lang="en-US" altLang="en-US" sz="2000" dirty="0" smtClean="0">
                <a:ea typeface="MS PGothic" charset="-128"/>
              </a:rPr>
              <a:t>$6, 20</a:t>
            </a:r>
          </a:p>
          <a:p>
            <a:pPr marL="514350" indent="-514350">
              <a:buFont typeface="Arial" charset="0"/>
              <a:buAutoNum type="alphaUcPeriod"/>
            </a:pPr>
            <a:r>
              <a:rPr lang="en-US" altLang="en-US" sz="2000" dirty="0" smtClean="0">
                <a:ea typeface="MS PGothic" charset="-128"/>
              </a:rPr>
              <a:t>$6, 50</a:t>
            </a:r>
            <a:endParaRPr lang="en-US" altLang="en-US" sz="2000" dirty="0">
              <a:ea typeface="MS PGothic" charset="-128"/>
            </a:endParaRPr>
          </a:p>
        </p:txBody>
      </p:sp>
      <p:pic>
        <p:nvPicPr>
          <p:cNvPr id="2" name="TPChart" descr="8CAE5894D43048AC9CB9F5CA6ED1669CChart2017012522010573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8D3C758A5C184FD5B61B93B2565FCE3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006" y="274638"/>
            <a:ext cx="3687225" cy="2400175"/>
          </a:xfrm>
          <a:prstGeom prst="rect">
            <a:avLst/>
          </a:prstGeom>
        </p:spPr>
      </p:pic>
      <p:sp>
        <p:nvSpPr>
          <p:cNvPr id="4" name="CAI1"/>
          <p:cNvSpPr/>
          <p:nvPr>
            <p:custDataLst>
              <p:tags r:id="rId4"/>
            </p:custDataLst>
          </p:nvPr>
        </p:nvSpPr>
        <p:spPr>
          <a:xfrm rot="10800000">
            <a:off x="200660" y="3066451"/>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369CC5579AE74C75AF3267E8B70B7A9E"/>
  <p:tag name="AUTOOPENPOLL" val="False"/>
  <p:tag name="TYPE" val="TrueFalse"/>
  <p:tag name="TPSLIDEBULLETSTYLE" val="2"/>
  <p:tag name="TPQUESTIONXML" val="&lt;?xml version=&quot;1.0&quot; encoding=&quot;UTF-8&quot; standalone=&quot;yes&quot;?&gt;&lt;questionlist&gt;&lt;properties&gt;&lt;guid&gt;12CEEF3B5EAA475EA66CF56A1EA01D50&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69CC5579AE74C75AF3267E8B70B7A9E&lt;/guid&gt;&lt;repollguid&gt;DDB554331ECC4B89BE53A6A81D3E1961&lt;/repollguid&gt;&lt;sourceid&gt;2032D0858E444C4A8562F1750083ED21&lt;/sourceid&gt;&lt;questiontext&gt;The world price of feta cheese is below the price that would prevail in Greece in the absence of trade. With free trade, Greece would become an importer of feta chees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A363895292004BE6911E873398B462B4&lt;/guid&gt;&lt;answertext&gt;True&lt;/answertext&gt;&lt;valuetype&gt;1&lt;/valuetype&gt;&lt;/answer&gt;&lt;answer&gt;&lt;guid&gt;A5FBB449577B4FB794816F46E5944E1C&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2C2C2B265F42498C884A1AF9DE341319"/>
  <p:tag name="AUTOOPENPOLL" val="False"/>
  <p:tag name="TYPE" val="MultiChoiceSlide"/>
  <p:tag name="TPSLIDEBULLETSTYLE" val="2"/>
  <p:tag name="TPQUESTIONXML" val="&lt;?xml version=&quot;1.0&quot; encoding=&quot;UTF-8&quot; standalone=&quot;yes&quot;?&gt;&lt;questionlist&gt;&lt;properties&gt;&lt;guid&gt;D71F28BA0A8C4B15800926BFA7608F53&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C2C2B265F42498C884A1AF9DE341319&lt;/guid&gt;&lt;repollguid&gt;08423FAA03B14848A050972DAA96A2D0&lt;/repollguid&gt;&lt;sourceid&gt;996147BF41194FBD85674F1DCC9887B2&lt;/sourceid&gt;&lt;questiontext&gt;When a country allows trade and becomes an exporter of a good&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B57C48A572AC4D2C893D72EF819DA62E&lt;/guid&gt;&lt;answertext&gt;producer surplus from that good rises and consumer surplus from that good falls.&lt;/answertext&gt;&lt;valuetype&gt;1&lt;/valuetype&gt;&lt;/answer&gt;&lt;answer&gt;&lt;guid&gt;86C24BECD3D441E68345FF2652C79301&lt;/guid&gt;&lt;answertext&gt;producer and consumer surplus from that good rise.&lt;/answertext&gt;&lt;valuetype&gt;-1&lt;/valuetype&gt;&lt;/answer&gt;&lt;answer&gt;&lt;guid&gt;A736E6A01E2B4033B3445C30488120D8&lt;/guid&gt;&lt;answertext&gt;producer and consumer surplus from that good fall.&lt;/answertext&gt;&lt;valuetype&gt;-1&lt;/valuetype&gt;&lt;/answer&gt;&lt;answer&gt;&lt;guid&gt;627716151FE2445AAF2774012E898AD2&lt;/guid&gt;&lt;answertext&gt;producer surplus from the good falls, and consumer surplus from that good rises.&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CE5322F305FF43F1B1453262F7617FD9"/>
  <p:tag name="AUTOOPENPOLL" val="False"/>
  <p:tag name="TYPE" val="MultiChoiceSlide"/>
  <p:tag name="TPSLIDEBULLETSTYLE" val="2"/>
  <p:tag name="TPQUESTIONXML" val="&lt;?xml version=&quot;1.0&quot; encoding=&quot;UTF-8&quot; standalone=&quot;yes&quot;?&gt;&lt;questionlist&gt;&lt;properties&gt;&lt;guid&gt;5822376BC35E490796502A2D9C37D102&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E5322F305FF43F1B1453262F7617FD9&lt;/guid&gt;&lt;repollguid&gt;D1BEF432F5614A1C86F7196E26D5659F&lt;/repollguid&gt;&lt;sourceid&gt;72FB113C010342BC92B5676AB81F918A&lt;/sourceid&gt;&lt;questiontext&gt;Italy's steel market is represented in the graph. When Italy begins to trade with other countries, it will increase&lt;/questiontext&gt;&lt;questiontexthtml&gt;&amp;lt;div&amp;gt;&amp;lt;img src=&quot;images/AF98F8ABC8C4451B968CD7F74CFB8E52.png&quot; _mce_src=&quot;images/AF98F8ABC8C4451B968CD7F74CFB8E52.png&quot;&amp;gt;&amp;lt;br&amp;gt;&amp;lt;/div&amp;gt;&amp;lt;div&amp;gt;&amp;lt;span style=&quot;font-family: verdana; font-size: 12px;&quot; _mce_style=&quot;font-family: verdana; font-size: 12px;&quot;&amp;gt;Italy's steel market is represented in the graph. When Italy begins to trade with other countries, it will increase&amp;lt;/span&amp;gt;&amp;lt;/div&amp;gt;&lt;/questiontexthtml&gt;&lt;showresults&gt;True&lt;/showresults&gt;&lt;responsegrid&gt;0&lt;/responsegrid&gt;&lt;countdowntime&gt;30&lt;/countdowntime&gt;&lt;files&gt;&lt;file&gt;&lt;path&gt;images/AF98F8ABC8C4451B968CD7F74CFB8E52.png&lt;/path&gt;&lt;/file&gt;&lt;/files&gt;&lt;correctvalue&gt;1&lt;/correctvalue&gt;&lt;incorrectvalue&gt;0&lt;/incorrectvalue&gt;&lt;responselimit&gt;1&lt;/responselimit&gt;&lt;bulletstyle&gt;2&lt;/bulletstyle&gt;&lt;answers&gt;&lt;answer&gt;&lt;guid&gt;760377A279784C53A1347DD8AF7C5D43&lt;/guid&gt;&lt;answertext&gt;exports of steel until the domestic price falls to the world price.&lt;/answertext&gt;&lt;valuetype&gt;-1&lt;/valuetype&gt;&lt;/answer&gt;&lt;answer&gt;&lt;guid&gt;9B76F653582D4395851F45C22D77E0D6&lt;/guid&gt;&lt;answertext&gt;exports of steel until the world price rises to the domestic price.&lt;/answertext&gt;&lt;valuetype&gt;-1&lt;/valuetype&gt;&lt;/answer&gt;&lt;answer&gt;&lt;guid&gt;4CEA02B3D36F460B9EE8A12B404305C8&lt;/guid&gt;&lt;answertext&gt;imports of steel until the world price rises to the domestic price.&lt;/answertext&gt;&lt;valuetype&gt;-1&lt;/valuetype&gt;&lt;/answer&gt;&lt;answer&gt;&lt;guid&gt;E464CB4973D34752870DDC009E0FB07F&lt;/guid&gt;&lt;answertext&gt;imports of steel until the domestic price falls to the world price.&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C836A8AE482941F7AA6E016D66581535"/>
  <p:tag name="AUTOOPENPOLL" val="False"/>
  <p:tag name="TYPE" val="TrueFalse"/>
  <p:tag name="TPSLIDEBULLETSTYLE" val="2"/>
  <p:tag name="TPQUESTIONXML" val="&lt;?xml version=&quot;1.0&quot; encoding=&quot;UTF-8&quot; standalone=&quot;yes&quot;?&gt;&lt;questionlist&gt;&lt;properties&gt;&lt;guid&gt;9FD313B9F68949EEA80ADDC646BE15CD&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836A8AE482941F7AA6E016D66581535&lt;/guid&gt;&lt;repollguid&gt;7E320DC03EA64FFBAAD22BC06D6273F9&lt;/repollguid&gt;&lt;sourceid&gt;34526BF996ED4B24931B29D0EC780901&lt;/sourceid&gt;&lt;questiontext&gt;Consumers in an importing country would benefit from the imposition of a tariff.&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DF4E33B1B5554B5194ACFFD3CD1AD02B&lt;/guid&gt;&lt;answertext&gt;True&lt;/answertext&gt;&lt;valuetype&gt;-1&lt;/valuetype&gt;&lt;/answer&gt;&lt;answer&gt;&lt;guid&gt;4168A7A8B5E343A1A4C4D72AC0A8613A&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7C3A9310FAE840F59E4E873DB0C28FF8"/>
  <p:tag name="AUTOOPENPOLL" val="False"/>
  <p:tag name="TYPE" val="MultiChoiceSlide"/>
  <p:tag name="TPSLIDEBULLETSTYLE" val="2"/>
  <p:tag name="TPQUESTIONXML" val="&lt;?xml version=&quot;1.0&quot; encoding=&quot;UTF-8&quot; standalone=&quot;yes&quot;?&gt;&lt;questionlist&gt;&lt;properties&gt;&lt;guid&gt;4C26B4E25710455F92DD7AFA99674E2D&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C3A9310FAE840F59E4E873DB0C28FF8&lt;/guid&gt;&lt;repollguid&gt;B85BAA9A55F448C7823D9FA3EA6DE9E6&lt;/repollguid&gt;&lt;sourceid&gt;2B7182CB3EF642A2BECD04D1F0C15EB7&lt;/sourceid&gt;&lt;questiontext&gt;Refer to the graph. If the country shown does not engage in trade, consumer surplus is area&lt;/questiontext&gt;&lt;questiontexthtml&gt;&amp;lt;div&amp;gt;&amp;lt;img src=&quot;images/F4E6E030F45B4DC4B2545A125CE1BA2F.png&quot; _mce_src=&quot;images/F4E6E030F45B4DC4B2545A125CE1BA2F.png&quot;&amp;gt;&amp;lt;br&amp;gt;&amp;lt;/div&amp;gt;&amp;lt;div&amp;gt;&amp;lt;span style=&quot;font-family: verdana; font-size: 12px;&quot; _mce_style=&quot;font-family: verdana; font-size: 12px;&quot;&amp;gt;Refer to the graph. If the country shown does not engage in trade, consumer surplus is area&amp;lt;/span&amp;gt;&amp;lt;/div&amp;gt;&lt;/questiontexthtml&gt;&lt;showresults&gt;True&lt;/showresults&gt;&lt;responsegrid&gt;0&lt;/responsegrid&gt;&lt;countdowntime&gt;30&lt;/countdowntime&gt;&lt;files&gt;&lt;file&gt;&lt;path&gt;images/F4E6E030F45B4DC4B2545A125CE1BA2F.png&lt;/path&gt;&lt;/file&gt;&lt;/files&gt;&lt;correctvalue&gt;1&lt;/correctvalue&gt;&lt;incorrectvalue&gt;0&lt;/incorrectvalue&gt;&lt;responselimit&gt;1&lt;/responselimit&gt;&lt;bulletstyle&gt;2&lt;/bulletstyle&gt;&lt;answers&gt;&lt;answer&gt;&lt;guid&gt;2B5F65355363413E85ACC07193C1DA57&lt;/guid&gt;&lt;answertext&gt;A.&lt;/answertext&gt;&lt;valuetype&gt;1&lt;/valuetype&gt;&lt;/answer&gt;&lt;answer&gt;&lt;guid&gt;B5F06912138A4C76816BE810439CDF74&lt;/guid&gt;&lt;answertext&gt;B.&lt;/answertext&gt;&lt;valuetype&gt;-1&lt;/valuetype&gt;&lt;/answer&gt;&lt;answer&gt;&lt;guid&gt;5F9BF126C1EC4F5496C59643888BEA5F&lt;/guid&gt;&lt;answertext&gt;C.&lt;/answertext&gt;&lt;valuetype&gt;-1&lt;/valuetype&gt;&lt;/answer&gt;&lt;answer&gt;&lt;guid&gt;BB74071475CC4B1286BCDBCB1ED4E9EB&lt;/guid&gt;&lt;answertext&gt;A + B + C&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A5C12B6DB694423DA3AF6A99A55339BD"/>
  <p:tag name="AUTOOPENPOLL" val="False"/>
  <p:tag name="TYPE" val="MultiChoiceSlide"/>
  <p:tag name="TPSLIDEBULLETSTYLE" val="2"/>
  <p:tag name="TPQUESTIONXML" val="&lt;?xml version=&quot;1.0&quot; encoding=&quot;UTF-8&quot; standalone=&quot;yes&quot;?&gt;&lt;questionlist&gt;&lt;properties&gt;&lt;guid&gt;24329FB7728643BF8B9514019E67A57F&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5C12B6DB694423DA3AF6A99A55339BD&lt;/guid&gt;&lt;repollguid&gt;15430F9EC0BA453AB9AAE730A139AB68&lt;/repollguid&gt;&lt;sourceid&gt;5CE773DA1D4C4B4B8F187E7C776B04BA&lt;/sourceid&gt;&lt;questiontext&gt;Refer to the graph. If the country shown engages in trade, consumer surplus is area&lt;/questiontext&gt;&lt;questiontexthtml&gt;&amp;lt;div&amp;gt;&amp;lt;img src=&quot;images/413D56487990443C8994B85A2C77DFD7.png&quot; _mce_src=&quot;images/413D56487990443C8994B85A2C77DFD7.png&quot;&amp;gt;&amp;lt;br&amp;gt;&amp;lt;/div&amp;gt;&amp;lt;div&amp;gt;&amp;lt;span style=&quot;font-family: verdana; font-size: 12px;&quot; _mce_style=&quot;font-family: verdana; font-size: 12px;&quot;&amp;gt;Refer to the graph. If the country shown engages in trade, consumer surplus is area&amp;lt;/span&amp;gt;&amp;lt;/div&amp;gt;&lt;/questiontexthtml&gt;&lt;showresults&gt;True&lt;/showresults&gt;&lt;responsegrid&gt;0&lt;/responsegrid&gt;&lt;countdowntime&gt;30&lt;/countdowntime&gt;&lt;files&gt;&lt;file&gt;&lt;path&gt;images/413D56487990443C8994B85A2C77DFD7.png&lt;/path&gt;&lt;/file&gt;&lt;/files&gt;&lt;correctvalue&gt;1&lt;/correctvalue&gt;&lt;incorrectvalue&gt;0&lt;/incorrectvalue&gt;&lt;responselimit&gt;1&lt;/responselimit&gt;&lt;bulletstyle&gt;2&lt;/bulletstyle&gt;&lt;answers&gt;&lt;answer&gt;&lt;guid&gt;99109CB135CB473CB161F602D57F1AFD&lt;/guid&gt;&lt;answertext&gt;A.&lt;/answertext&gt;&lt;valuetype&gt;-1&lt;/valuetype&gt;&lt;/answer&gt;&lt;answer&gt;&lt;guid&gt;5906366C899F4EBEB05A0A742BCF0784&lt;/guid&gt;&lt;answertext&gt;A+B.&lt;/answertext&gt;&lt;valuetype&gt;-1&lt;/valuetype&gt;&lt;/answer&gt;&lt;answer&gt;&lt;guid&gt;66DB711CEE764FF7B793B3EDEB5B7BFF&lt;/guid&gt;&lt;answertext&gt;A+B+C.&lt;/answertext&gt;&lt;valuetype&gt;1&lt;/valuetype&gt;&lt;/answer&gt;&lt;answer&gt;&lt;guid&gt;01E68F37B87B4BEDA75C2635F1616C61&lt;/guid&gt;&lt;answertext&gt;A+B+D.&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8CAE5894D43048AC9CB9F5CA6ED1669C"/>
  <p:tag name="AUTOOPENPOLL" val="False"/>
  <p:tag name="TYPE" val="MultiChoiceSlide"/>
  <p:tag name="TPSLIDEBULLETSTYLE" val="2"/>
  <p:tag name="TPQUESTIONXML" val="&lt;?xml version=&quot;1.0&quot; encoding=&quot;UTF-8&quot; standalone=&quot;yes&quot;?&gt;&lt;questionlist&gt;&lt;properties&gt;&lt;guid&gt;5868E12483424E7DBA799C1A7172424D&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CAE5894D43048AC9CB9F5CA6ED1669C&lt;/guid&gt;&lt;repollguid&gt;0BB721A7DADF4AA4AFFBAE232022905F&lt;/repollguid&gt;&lt;sourceid&gt;41BA8CEF30754E31A7E1A836EFA2B6AB&lt;/sourceid&gt;&lt;questiontext&gt;Sweden’s market for towels is represented in the graph. If the Swedish government imposes a $2 tariff on the import of towels, the price and quantity purchased on the domestic market would be:&lt;/questiontext&gt;&lt;questiontexthtml&gt;&amp;lt;div&amp;gt;&amp;lt;img src=&quot;images/8D3C758A5C184FD5B61B93B2565FCE3D.png&quot; _mce_src=&quot;images/8D3C758A5C184FD5B61B93B2565FCE3D.png&quot;&amp;gt;&amp;lt;br&amp;gt;&amp;lt;/div&amp;gt;&amp;lt;div&amp;gt;&amp;lt;span style=&quot;font-family: verdana; font-size: 12px;&quot; _mce_style=&quot;font-family: verdana; font-size: 12px;&quot;&amp;gt;Sweden’s market for towels is represented in the graph. If the Swedish government imposes a $2 tariff on the import of towels, the price and quantity purchased on the domestic market would be:&amp;lt;/span&amp;gt;&amp;lt;/div&amp;gt;&lt;/questiontexthtml&gt;&lt;showresults&gt;True&lt;/showresults&gt;&lt;responsegrid&gt;0&lt;/responsegrid&gt;&lt;countdowntime&gt;30&lt;/countdowntime&gt;&lt;files&gt;&lt;file&gt;&lt;path&gt;images/8D3C758A5C184FD5B61B93B2565FCE3D.png&lt;/path&gt;&lt;/file&gt;&lt;/files&gt;&lt;correctvalue&gt;1&lt;/correctvalue&gt;&lt;incorrectvalue&gt;0&lt;/incorrectvalue&gt;&lt;responselimit&gt;1&lt;/responselimit&gt;&lt;bulletstyle&gt;2&lt;/bulletstyle&gt;&lt;answers&gt;&lt;answer&gt;&lt;guid&gt;68C152F06F0041CEBBD61419C91D7BDE&lt;/guid&gt;&lt;answertext&gt;$8, 40&lt;/answertext&gt;&lt;valuetype&gt;1&lt;/valuetype&gt;&lt;/answer&gt;&lt;answer&gt;&lt;guid&gt;3D53DB2818FA4424A99F619FD733B57F&lt;/guid&gt;&lt;answertext&gt;$8, 30&lt;/answertext&gt;&lt;valuetype&gt;-1&lt;/valuetype&gt;&lt;/answer&gt;&lt;answer&gt;&lt;guid&gt;2169886E6FE5498298F021B4EB0496B4&lt;/guid&gt;&lt;answertext&gt;$6, 20&lt;/answertext&gt;&lt;valuetype&gt;-1&lt;/valuetype&gt;&lt;/answer&gt;&lt;answer&gt;&lt;guid&gt;78ADD1CEE5384BBFBE94EDD8D73F8379&lt;/guid&gt;&lt;answertext&gt;$6, 50&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DDAE6B0B3B8B4FB0BA57527BB0B95302"/>
  <p:tag name="AUTOOPENPOLL" val="False"/>
  <p:tag name="TYPE" val="MultiChoiceSlide"/>
  <p:tag name="TPSLIDEBULLETSTYLE" val="2"/>
  <p:tag name="TPQUESTIONXML" val="&lt;?xml version=&quot;1.0&quot; encoding=&quot;UTF-8&quot; standalone=&quot;yes&quot;?&gt;&lt;questionlist&gt;&lt;properties&gt;&lt;guid&gt;CF46B79CAF7A41619D089A6CE2D7144B&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DAE6B0B3B8B4FB0BA57527BB0B95302&lt;/guid&gt;&lt;repollguid&gt;EA415AB39FBE4EFDA820D93EF19CF148&lt;/repollguid&gt;&lt;sourceid&gt;0A761F9CC547455191E0FC570B33A8E8&lt;/sourceid&gt;&lt;questiontext&gt;In the graph, the deadweight loss from the imposition of a $2 tariff is area&lt;/questiontext&gt;&lt;questiontexthtml&gt;&amp;lt;div&amp;gt;&amp;lt;img src=&quot;images/B7F344A644654A58BACFEFF764E8CBD7.png&quot; _mce_src=&quot;images/B7F344A644654A58BACFEFF764E8CBD7.png&quot;&amp;gt;&amp;lt;br&amp;gt;&amp;lt;/div&amp;gt;&amp;lt;div&amp;gt;&amp;lt;span style=&quot;font-family: verdana; font-size: 12px;&quot; _mce_style=&quot;font-family: verdana; font-size: 12px;&quot;&amp;gt;In the graph, the deadweight loss from the imposition of a $2 tariff is area&amp;lt;/span&amp;gt;&amp;lt;/div&amp;gt;&lt;/questiontexthtml&gt;&lt;showresults&gt;True&lt;/showresults&gt;&lt;responsegrid&gt;0&lt;/responsegrid&gt;&lt;countdowntime&gt;30&lt;/countdowntime&gt;&lt;files&gt;&lt;file&gt;&lt;path&gt;images/B7F344A644654A58BACFEFF764E8CBD7.png&lt;/path&gt;&lt;/file&gt;&lt;/files&gt;&lt;correctvalue&gt;1&lt;/correctvalue&gt;&lt;incorrectvalue&gt;0&lt;/incorrectvalue&gt;&lt;responselimit&gt;1&lt;/responselimit&gt;&lt;bulletstyle&gt;2&lt;/bulletstyle&gt;&lt;answers&gt;&lt;answer&gt;&lt;guid&gt;80ACEB2789BC4D18A5BD5F04E03EE7A9&lt;/guid&gt;&lt;answertext&gt;A + B + D + E + F + G&lt;/answertext&gt;&lt;valuetype&gt;-1&lt;/valuetype&gt;&lt;/answer&gt;&lt;answer&gt;&lt;guid&gt;4B3E8F987FBD4681A55BB8E5A3140825&lt;/guid&gt;&lt;answertext&gt;D + E + F + G&lt;/answertext&gt;&lt;valuetype&gt;-1&lt;/valuetype&gt;&lt;/answer&gt;&lt;answer&gt;&lt;guid&gt;3FEA0AB8FB864FF69F17C45EC256E0B9&lt;/guid&gt;&lt;answertext&gt;C + D + E + F + G&lt;/answertext&gt;&lt;valuetype&gt;-1&lt;/valuetype&gt;&lt;/answer&gt;&lt;answer&gt;&lt;guid&gt;621C8F6D5C17401283D169F5427ED5F7&lt;/guid&gt;&lt;answertext&gt;D + G&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A6FC7E64596C4AF79D3720496A024449"/>
  <p:tag name="AUTOOPENPOLL" val="False"/>
  <p:tag name="TYPE" val="MultiChoiceSlide"/>
  <p:tag name="TPSLIDEBULLETSTYLE" val="2"/>
  <p:tag name="TPQUESTIONXML" val="&lt;?xml version=&quot;1.0&quot; encoding=&quot;UTF-8&quot; standalone=&quot;yes&quot;?&gt;&lt;questionlist&gt;&lt;properties&gt;&lt;guid&gt;5BBA0236FB0B4F7DA39F3DEB1620B0FE&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6FC7E64596C4AF79D3720496A024449&lt;/guid&gt;&lt;repollguid&gt;332BE44CCB19438884662EA2EBF3A471&lt;/repollguid&gt;&lt;sourceid&gt;74C4850314D647B6BCF127DC2850922B&lt;/sourceid&gt;&lt;questiontext&gt;A U.S. tariff on the import of sugar makes the domestic price of sugar&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E7B74E0A58BA4B0FB5B4FB8361484275&lt;/guid&gt;&lt;answertext&gt;and U.S. consumer surplus higher.&lt;/answertext&gt;&lt;valuetype&gt;-1&lt;/valuetype&gt;&lt;/answer&gt;&lt;answer&gt;&lt;guid&gt;58DD9B97EA51498DB08AEA370D42BB98&lt;/guid&gt;&lt;answertext&gt;higher and U.S. consumer surplus lower.&lt;/answertext&gt;&lt;valuetype&gt;1&lt;/valuetype&gt;&lt;/answer&gt;&lt;answer&gt;&lt;guid&gt;0371234E42EA419FBA9022EF68807E9A&lt;/guid&gt;&lt;answertext&gt;lower and U.S. consumer surplus higher.&lt;/answertext&gt;&lt;valuetype&gt;-1&lt;/valuetype&gt;&lt;/answer&gt;&lt;answer&gt;&lt;guid&gt;12C158DABDD3446A95A3D79CCF1D87A3&lt;/guid&gt;&lt;answertext&gt;and U.S. consumer surplus lower.&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9B919C6FF05248B8A3FE0A1BA3813146"/>
  <p:tag name="AUTOOPENPOLL" val="False"/>
  <p:tag name="TYPE" val="MultiChoiceSlide"/>
  <p:tag name="TPSLIDEBULLETSTYLE" val="2"/>
  <p:tag name="TPQUESTIONXML" val="&lt;?xml version=&quot;1.0&quot; encoding=&quot;UTF-8&quot; standalone=&quot;yes&quot;?&gt;&lt;questionlist&gt;&lt;properties&gt;&lt;guid&gt;8D0F1EC04D9A4876AD03C88201483ED1&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B919C6FF05248B8A3FE0A1BA3813146&lt;/guid&gt;&lt;repollguid&gt;3231748A26BF414284954742912577B4&lt;/repollguid&gt;&lt;sourceid&gt;3652E4FCFFD44B338B93C54B83ACC860&lt;/sourceid&gt;&lt;questiontext&gt;A U.S. tariff on the import of sugar means that domestic producers of sugar&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51ECC3868D3A4FF18264B40D500EA1DB&lt;/guid&gt;&lt;answertext&gt;sell more and have a higher revenue.&lt;/answertext&gt;&lt;valuetype&gt;1&lt;/valuetype&gt;&lt;/answer&gt;&lt;answer&gt;&lt;guid&gt;282DBEAFFFED4D82814A70761D85CB38&lt;/guid&gt;&lt;answertext&gt;sell more but have a lower revenue.&lt;/answertext&gt;&lt;valuetype&gt;-1&lt;/valuetype&gt;&lt;/answer&gt;&lt;answer&gt;&lt;guid&gt;84A409DFF2464F7B9D73E5AA5BFA6E7A&lt;/guid&gt;&lt;answertext&gt;sell less but have a higher revenue.&lt;/answertext&gt;&lt;valuetype&gt;-1&lt;/valuetype&gt;&lt;/answer&gt;&lt;answer&gt;&lt;guid&gt;F93A9C47ADF9408DA9BC23BFCD7CD3A9&lt;/guid&gt;&lt;answertext&gt;sell less and have a lower revenue.&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E3C9716C3B47434AADE09C684AAA35D8"/>
  <p:tag name="AUTOOPENPOLL" val="False"/>
  <p:tag name="TYPE" val="MultiChoiceSlide"/>
  <p:tag name="TPSLIDEBULLETSTYLE" val="2"/>
  <p:tag name="TPQUESTIONXML" val="&lt;?xml version=&quot;1.0&quot; encoding=&quot;UTF-8&quot; standalone=&quot;yes&quot;?&gt;&lt;questionlist&gt;&lt;properties&gt;&lt;guid&gt;C52F52A0C86B40118D026581B100F9F0&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3C9716C3B47434AADE09C684AAA35D8&lt;/guid&gt;&lt;repollguid&gt;BE1F8DD93F4342FCA6EBE0EF74724362&lt;/repollguid&gt;&lt;sourceid&gt;ADBC855032DD40F08A5929FF9C162061&lt;/sourceid&gt;&lt;questiontext&gt;Opponents of free trade often argue that trade with other countries destroys domestic jobs. If you are a proponent of free trade, what would your argument b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80A046DF45AE4681887ACD47BDAA9F77&lt;/guid&gt;&lt;answertext&gt;free trade creates jobs in the industries we have comparative advantage.&lt;/answertext&gt;&lt;valuetype&gt;-1&lt;/valuetype&gt;&lt;/answer&gt;&lt;answer&gt;&lt;guid&gt;415569C88B82453CB22E3E29AA9BC598&lt;/guid&gt;&lt;answertext&gt;free trade allows the society to enjoy a higher standard of living as a whole.&lt;/answertext&gt;&lt;valuetype&gt;-1&lt;/valuetype&gt;&lt;/answer&gt;&lt;answer&gt;&lt;guid&gt;8B6EF0FBB70E48D985BFDC0F2D8E1F72&lt;/guid&gt;&lt;answertext&gt;workers that lost their jobs because of free trade will eventually find jobs in the industries we have comparative advantage.&lt;/answertext&gt;&lt;valuetype&gt;-1&lt;/valuetype&gt;&lt;/answer&gt;&lt;answer&gt;&lt;guid&gt;73D5C804C46C42B6B4FD748F8D3D70AA&lt;/guid&gt;&lt;answertext&gt;All of the above are good arguments for free trade.&lt;/answertext&gt;&lt;valuetype&gt;1&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SLIDEGUID" val="61F39AADD454466FAD2286AAE12C9FEA"/>
  <p:tag name="AUTOOPENPOLL" val="False"/>
  <p:tag name="TYPE" val="MultiChoiceSlide"/>
  <p:tag name="TPSLIDEBULLETSTYLE" val="2"/>
  <p:tag name="TPQUESTIONXML" val="&lt;?xml version=&quot;1.0&quot; encoding=&quot;UTF-8&quot; standalone=&quot;yes&quot;?&gt;&lt;questionlist&gt;&lt;properties&gt;&lt;guid&gt;0D9D559CB6D04E4B8EA440A8FFE98281&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1F39AADD454466FAD2286AAE12C9FEA&lt;/guid&gt;&lt;repollguid&gt;DA3D76EB454B42BE913AD1B519270963&lt;/repollguid&gt;&lt;sourceid&gt;F911B71C1BEF49BEB3F9F126EDEB8A52&lt;/sourceid&gt;&lt;questiontext&gt;“Past major trade deals have benefited most American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5A25251BE41243EC826EFAD4DBD9BB75&lt;/guid&gt;&lt;answertext&gt;agree&lt;/answertext&gt;&lt;valuetype&gt;1&lt;/valuetype&gt;&lt;/answer&gt;&lt;answer&gt;&lt;guid&gt;820640FF6E194DE4916902940CFFAB33&lt;/guid&gt;&lt;answertext&gt;disagree&lt;/answertext&gt;&lt;valuetype&gt;-1&lt;/valuetype&gt;&lt;/answer&gt;&lt;answer&gt;&lt;guid&gt;201F1C58377A49E2A6F29630F616F8C3&lt;/guid&gt;&lt;answertext&gt;uncertain&lt;/answertext&gt;&lt;valuetype&gt;-1&lt;/valuetype&gt;&lt;/answer&gt;&lt;/answers&gt;&lt;/multichoice&gt;&lt;/questions&gt;&lt;/questionlist&gt;"/>
  <p:tag name="LIVECHARTING" val="False"/>
  <p:tag name="CHARTTYPE" val="0"/>
  <p:tag name="CHARTDEFINEDCOLORS" val="3,6,10,45,32,50,13,4,9,55,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4.xml><?xml version="1.0" encoding="utf-8"?>
<p:tagLst xmlns:a="http://schemas.openxmlformats.org/drawingml/2006/main" xmlns:r="http://schemas.openxmlformats.org/officeDocument/2006/relationships" xmlns:p="http://schemas.openxmlformats.org/presentationml/2006/main">
  <p:tag name="SLIDEGUID" val="79451B7CFEE84698B89C7556FADC6597"/>
  <p:tag name="AUTOOPENPOLL" val="False"/>
  <p:tag name="TYPE" val="MultiChoiceSlide"/>
  <p:tag name="TPSLIDEBULLETSTYLE" val="2"/>
  <p:tag name="TPQUESTIONXML" val="&lt;?xml version=&quot;1.0&quot; encoding=&quot;UTF-8&quot; standalone=&quot;yes&quot;?&gt;&lt;questionlist&gt;&lt;properties&gt;&lt;guid&gt;9E82814BB7D544219259FB4EEF9FB432&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9451B7CFEE84698B89C7556FADC6597&lt;/guid&gt;&lt;repollguid&gt;D2BA4F9E74E94710BB54473086D3CD10&lt;/repollguid&gt;&lt;sourceid&gt;B8214706395A4B9E9B0D123FCD739B7C&lt;/sourceid&gt;&lt;questiontext&gt;“Refusing to liberalize trade unless partner countries adopt new labor or environmental rules is a bad policy, because even if the new standards would reduce distortions on some dimensions, such a policy involves threatening to maintain large distortions in the form of restricted trad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1BF62C99B3DA41D6A33EAAE9C99E38C9&lt;/guid&gt;&lt;answertext&gt;agree&lt;/answertext&gt;&lt;valuetype&gt;1&lt;/valuetype&gt;&lt;/answer&gt;&lt;answer&gt;&lt;guid&gt;6F18627256C041499DC64CCE4F12E341&lt;/guid&gt;&lt;answertext&gt;disagree&lt;/answertext&gt;&lt;valuetype&gt;-1&lt;/valuetype&gt;&lt;/answer&gt;&lt;answer&gt;&lt;guid&gt;6105321635904487A9A25E334AF81410&lt;/guid&gt;&lt;answertext&gt;uncertain&lt;/answertext&gt;&lt;valuetype&gt;-1&lt;/valuetype&gt;&lt;/answer&gt;&lt;/answers&gt;&lt;/multichoice&gt;&lt;/questions&gt;&lt;/questionlist&gt;"/>
  <p:tag name="LIVECHARTING" val="False"/>
  <p:tag name="CHARTTYPE" val="0"/>
  <p:tag name="CHARTDEFINEDCOLORS" val="3,6,10,45,32,50,13,4,9,55,1"/>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BD8277AF51E84A2BABF02EFAC1F684EE"/>
  <p:tag name="AUTOOPENPOLL" val="False"/>
  <p:tag name="TYPE" val="TrueFalse"/>
  <p:tag name="TPSLIDEBULLETSTYLE" val="2"/>
  <p:tag name="TPQUESTIONXML" val="&lt;?xml version=&quot;1.0&quot; encoding=&quot;UTF-8&quot; standalone=&quot;yes&quot;?&gt;&lt;questionlist&gt;&lt;properties&gt;&lt;guid&gt;6EC6394976A345CDB2913120BE239090&lt;/guid&gt;&lt;date&gt;1/25/2017 10:00: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D8277AF51E84A2BABF02EFAC1F684EE&lt;/guid&gt;&lt;repollguid&gt;5E58BFCE7AD347DC8C7634E6128CFCB3&lt;/repollguid&gt;&lt;sourceid&gt;A14F921A32224E7EB2858414E077C955&lt;/sourceid&gt;&lt;questiontext&gt;Using a tariff to protect developing industries until they mature and are able to compete with foreign firms benefits all consumers and producers in the domestic country.&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EFF6EA31079344238431F8E5883B86CE&lt;/guid&gt;&lt;answertext&gt;True&lt;/answertext&gt;&lt;valuetype&gt;-1&lt;/valuetype&gt;&lt;/answer&gt;&lt;answer&gt;&lt;guid&gt;F803EDE1667746A5AEEFB14A072190F3&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721</Words>
  <Application>Microsoft Macintosh PowerPoint</Application>
  <PresentationFormat>On-screen Show (4:3)</PresentationFormat>
  <Paragraphs>66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Consumers in an importing country would benefit from the imposition of a tariff.</vt:lpstr>
      <vt:lpstr>Using a tariff to protect developing industries until they mature and are able to compete with foreign firms benefits all consumers and producers in the domestic country.</vt:lpstr>
      <vt:lpstr>The world price of feta cheese is below the price that would prevail in Greece in the absence of trade. With free trade, Greece would become an importer of feta cheese.</vt:lpstr>
      <vt:lpstr>When a country allows trade and becomes an exporter of a good</vt:lpstr>
      <vt:lpstr>Italy's steel market is represented in the graph. When Italy begins to trade with other countries, it will increase</vt:lpstr>
      <vt:lpstr>Refer to the graph. If the country shown does not engage in trade, consumer surplus is area</vt:lpstr>
      <vt:lpstr>Refer to the graph. If the country shown engages in trade, consumer surplus is area</vt:lpstr>
      <vt:lpstr>Sweden’s market for towels is represented in the graph. If the Swedish government imposes a $2 tariff on the import of towels, the price and quantity purchased on the domestic market would be:</vt:lpstr>
      <vt:lpstr>In the graph, the deadweight loss from the imposition of a $2 tariff is area</vt:lpstr>
      <vt:lpstr>A U.S. tariff on the import of sugar makes the domestic price of sugar</vt:lpstr>
      <vt:lpstr>A U.S. tariff on the import of sugar means that domestic producers of sugar</vt:lpstr>
      <vt:lpstr>Opponents of free trade often argue that trade with other countries destroys domestic jobs. If you are a proponent of free trade, what would your argument be?</vt:lpstr>
      <vt:lpstr>“Past major trade deals have benefited most Americans.”</vt:lpstr>
      <vt:lpstr>“Refusing to liberalize trade unless partner countries adopt new labor or environmental rules is a bad policy, because even if the new standards would reduce distortions on some dimensions, such a policy involves threatening to maintain large distortions in the form of restricted trade.”</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in an importing country would benefit from the imposition of a tariff.</dc:title>
  <dc:creator>Ylonda Viola</dc:creator>
  <cp:lastModifiedBy>Ylonda Viola</cp:lastModifiedBy>
  <cp:revision>9</cp:revision>
  <dcterms:created xsi:type="dcterms:W3CDTF">2016-08-23T18:13:47Z</dcterms:created>
  <dcterms:modified xsi:type="dcterms:W3CDTF">2017-01-26T05:01:17Z</dcterms:modified>
</cp:coreProperties>
</file>